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00405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8708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61425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397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02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93488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07090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823250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2059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136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2907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62661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2DF8A8-841C-4954-90BB-FC4B687F5EBF}" type="datetimeFigureOut">
              <a:rPr lang="es-MX" smtClean="0"/>
              <a:t>27/04/2022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29037C-4CDA-4E59-945D-14BE2A18200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7233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ángulo 7"/>
          <p:cNvSpPr/>
          <p:nvPr/>
        </p:nvSpPr>
        <p:spPr>
          <a:xfrm>
            <a:off x="324007" y="1735807"/>
            <a:ext cx="2711488" cy="242726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pt-BR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pt-BR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Elabora </a:t>
            </a:r>
            <a:r>
              <a:rPr lang="pt-BR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Programa Semestral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 Social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onvoca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curso de inducción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Expediente del estudiante (carta de presentación, aceptación, solicitud, carta compromiso,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kardex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 reporte de actividades).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Evaluaciones bimestrales del estudiante</a:t>
            </a: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Informe final, carta de terminación y reporte final </a:t>
            </a:r>
            <a:endParaRPr lang="en-US" sz="1200" dirty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spcAft>
                <a:spcPts val="800"/>
              </a:spcAft>
              <a:buFont typeface="+mj-lt"/>
              <a:buAutoNum type="arabicPeriod"/>
            </a:pPr>
            <a:endParaRPr lang="es-MX" sz="1200" b="1" dirty="0" smtClean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113518" y="1396501"/>
            <a:ext cx="1120820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ENTRADAS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660404" y="1358537"/>
            <a:ext cx="4391025" cy="431733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Papelería, oficina, teléfono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computadora,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internet. 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Rectángulo 10"/>
          <p:cNvSpPr/>
          <p:nvPr/>
        </p:nvSpPr>
        <p:spPr>
          <a:xfrm>
            <a:off x="5285886" y="1009912"/>
            <a:ext cx="1140056" cy="35580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RECURSOS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3733002" y="2354584"/>
            <a:ext cx="4391025" cy="272538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 realiza la platica de Inducción a estudiantes de sexto semestre en adelante por parte de la oficina de Servicio Social (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Abre el estudiante expediente y entregar documentos a la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</a:t>
            </a: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ntrega el estudiante evaluaciones bimestrales a </a:t>
            </a:r>
            <a:r>
              <a:rPr lang="es-MX" sz="1200" dirty="0" err="1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endParaRPr lang="es-MX" sz="12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 el estudiante  informe final, constancia de terminación                                                              y reporte final a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Entregar al estudiante </a:t>
            </a: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 constancia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terminación </a:t>
            </a: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 social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 </a:t>
            </a:r>
            <a:r>
              <a:rPr lang="es-MX" sz="1200" dirty="0" err="1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OSS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al depto. De servicios escolares la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terminación de servicio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social, ultima evaluación  y acta de calificaciones.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5325754" y="2018456"/>
            <a:ext cx="113204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PROCESO</a:t>
            </a:r>
            <a:endParaRPr lang="es-MX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3660403" y="6122395"/>
            <a:ext cx="4391025" cy="413259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Lograr 800 estudiantes inscritos en servicio social en el año.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Rectángulo 14"/>
          <p:cNvSpPr/>
          <p:nvPr/>
        </p:nvSpPr>
        <p:spPr>
          <a:xfrm>
            <a:off x="5087888" y="5787110"/>
            <a:ext cx="1485471" cy="3352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INDICADOR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Rectángulo 15"/>
          <p:cNvSpPr/>
          <p:nvPr/>
        </p:nvSpPr>
        <p:spPr>
          <a:xfrm>
            <a:off x="9377699" y="2068718"/>
            <a:ext cx="2442765" cy="223098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solidFill>
                <a:schemeClr val="tx1"/>
              </a:solidFill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terminación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Servicio social al estudiante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terminación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servicio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</a:t>
            </a:r>
            <a:r>
              <a:rPr lang="es-MX" sz="1200" dirty="0" smtClean="0">
                <a:solidFill>
                  <a:schemeClr val="tx1"/>
                </a:solidFill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 dpto. de servicios escolares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Acta de calificación a depto. De servicios escolares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>
              <a:solidFill>
                <a:schemeClr val="tx1"/>
              </a:solidFill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7" name="Rectángulo 16"/>
          <p:cNvSpPr/>
          <p:nvPr/>
        </p:nvSpPr>
        <p:spPr>
          <a:xfrm>
            <a:off x="10137255" y="1735807"/>
            <a:ext cx="923651" cy="33528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600" b="1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SALIDAS</a:t>
            </a:r>
            <a:endParaRPr lang="es-MX" sz="16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8" name="Rectángulo 17"/>
          <p:cNvSpPr/>
          <p:nvPr/>
        </p:nvSpPr>
        <p:spPr>
          <a:xfrm>
            <a:off x="312363" y="4375133"/>
            <a:ext cx="2723131" cy="2206487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es-MX" sz="1200" dirty="0" smtClean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PELIGRO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Retraso en el proceso de abrir y cerrar expedientes.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Retraso en la elaboración de constancias de terminación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Retraso en la entregar calificaciones a S.E.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tener convenios vigentes de la Of. S.S.</a:t>
            </a: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MX" sz="1200" dirty="0">
                <a:effectLst/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</p:txBody>
      </p:sp>
      <p:sp>
        <p:nvSpPr>
          <p:cNvPr id="19" name="Rectángulo 18"/>
          <p:cNvSpPr/>
          <p:nvPr/>
        </p:nvSpPr>
        <p:spPr>
          <a:xfrm>
            <a:off x="8995110" y="4640004"/>
            <a:ext cx="3038610" cy="1941616"/>
          </a:xfrm>
          <a:prstGeom prst="rect">
            <a:avLst/>
          </a:prstGeom>
          <a:ln>
            <a:solidFill>
              <a:srgbClr val="00B05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s-MX" sz="1200" b="1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RIESGO</a:t>
            </a:r>
            <a:endParaRPr lang="es-MX" sz="1200" b="1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entregar en tiempo y forma la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constancia de terminación de servicio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social al estudiante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 </a:t>
            </a:r>
            <a:r>
              <a:rPr lang="es-MX" sz="1200" dirty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entregar en tiempo y forma la constancia de terminación de servicio social al </a:t>
            </a: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depto. De servicios escolares </a:t>
            </a:r>
          </a:p>
          <a:p>
            <a:pPr marL="228600" indent="-2286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es-MX" sz="1200" dirty="0" smtClean="0"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El estudiante no podrá realizar residencias profesionales en tiempo y forma.</a:t>
            </a:r>
            <a:endParaRPr lang="es-MX" sz="1200" dirty="0">
              <a:effectLst/>
              <a:latin typeface="Arial Narrow" panose="020B0606020202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8" name="Flecha arriba y abajo 27"/>
          <p:cNvSpPr/>
          <p:nvPr/>
        </p:nvSpPr>
        <p:spPr>
          <a:xfrm>
            <a:off x="4566719" y="1813194"/>
            <a:ext cx="112019" cy="515797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29" name="Flecha arriba y abajo 28"/>
          <p:cNvSpPr/>
          <p:nvPr/>
        </p:nvSpPr>
        <p:spPr>
          <a:xfrm flipH="1">
            <a:off x="4566717" y="5105566"/>
            <a:ext cx="112020" cy="1016829"/>
          </a:xfrm>
          <a:prstGeom prst="upDown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0" name="Flecha izquierda y derecha 29"/>
          <p:cNvSpPr/>
          <p:nvPr/>
        </p:nvSpPr>
        <p:spPr>
          <a:xfrm>
            <a:off x="8124027" y="2865509"/>
            <a:ext cx="1216152" cy="161784"/>
          </a:xfrm>
          <a:prstGeom prst="left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1" name="Flecha derecha 30"/>
          <p:cNvSpPr/>
          <p:nvPr/>
        </p:nvSpPr>
        <p:spPr>
          <a:xfrm>
            <a:off x="3073016" y="3039322"/>
            <a:ext cx="636618" cy="147631"/>
          </a:xfrm>
          <a:prstGeom prst="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>
              <a:latin typeface="Arial Narrow" panose="020B0606020202030204" pitchFamily="34" charset="0"/>
            </a:endParaRPr>
          </a:p>
        </p:txBody>
      </p:sp>
      <p:sp>
        <p:nvSpPr>
          <p:cNvPr id="34" name="Documento 33"/>
          <p:cNvSpPr/>
          <p:nvPr/>
        </p:nvSpPr>
        <p:spPr>
          <a:xfrm>
            <a:off x="10737669" y="3926245"/>
            <a:ext cx="1324511" cy="638509"/>
          </a:xfrm>
          <a:prstGeom prst="flowChartDocument">
            <a:avLst/>
          </a:prstGeom>
          <a:solidFill>
            <a:schemeClr val="accent2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000" b="1" dirty="0" smtClean="0">
                <a:latin typeface="Arial Narrow" panose="020B0606020202030204" pitchFamily="34" charset="0"/>
              </a:rPr>
              <a:t>ITH-VI-PO-002-09</a:t>
            </a:r>
            <a:endParaRPr lang="es-MX" sz="1000" dirty="0">
              <a:latin typeface="Arial Narrow" panose="020B0606020202030204" pitchFamily="34" charset="0"/>
            </a:endParaRPr>
          </a:p>
        </p:txBody>
      </p:sp>
      <p:sp>
        <p:nvSpPr>
          <p:cNvPr id="35" name="Multidocumento 34"/>
          <p:cNvSpPr/>
          <p:nvPr/>
        </p:nvSpPr>
        <p:spPr>
          <a:xfrm>
            <a:off x="6982510" y="4564754"/>
            <a:ext cx="1971486" cy="1557641"/>
          </a:xfrm>
          <a:prstGeom prst="flowChartMultidocument">
            <a:avLst/>
          </a:prstGeom>
          <a:solidFill>
            <a:schemeClr val="accent2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900" b="1" dirty="0" smtClean="0">
                <a:latin typeface="Arial Narrow" panose="020B0606020202030204" pitchFamily="34" charset="0"/>
              </a:rPr>
              <a:t>ITH-VI-PO-002-01</a:t>
            </a:r>
          </a:p>
          <a:p>
            <a:pPr algn="ctr"/>
            <a:r>
              <a:rPr lang="es-MX" sz="900" b="1" dirty="0" smtClean="0">
                <a:latin typeface="Arial Narrow" panose="020B0606020202030204" pitchFamily="34" charset="0"/>
              </a:rPr>
              <a:t>ITH-VI-PO-002-02</a:t>
            </a:r>
          </a:p>
          <a:p>
            <a:pPr algn="ctr"/>
            <a:r>
              <a:rPr lang="es-MX" sz="900" b="1" dirty="0" smtClean="0">
                <a:latin typeface="Arial Narrow" panose="020B0606020202030204" pitchFamily="34" charset="0"/>
              </a:rPr>
              <a:t>ITH-VI-PO-002-03</a:t>
            </a:r>
          </a:p>
          <a:p>
            <a:pPr algn="ctr"/>
            <a:r>
              <a:rPr lang="es-MX" sz="900" b="1" dirty="0" smtClean="0">
                <a:latin typeface="Arial Narrow" panose="020B0606020202030204" pitchFamily="34" charset="0"/>
              </a:rPr>
              <a:t>ITH-VI-PO-002-04</a:t>
            </a:r>
          </a:p>
          <a:p>
            <a:pPr algn="ctr"/>
            <a:r>
              <a:rPr lang="es-MX" sz="900" b="1" dirty="0" smtClean="0">
                <a:latin typeface="Arial Narrow" panose="020B0606020202030204" pitchFamily="34" charset="0"/>
              </a:rPr>
              <a:t>ITH-VI-PO-002-05</a:t>
            </a:r>
          </a:p>
          <a:p>
            <a:pPr algn="ctr"/>
            <a:r>
              <a:rPr lang="es-MX" sz="900" b="1" dirty="0" smtClean="0">
                <a:latin typeface="Arial Narrow" panose="020B0606020202030204" pitchFamily="34" charset="0"/>
              </a:rPr>
              <a:t>ITH-VI-PO-OO2-06</a:t>
            </a:r>
          </a:p>
          <a:p>
            <a:pPr algn="ctr"/>
            <a:r>
              <a:rPr lang="es-MX" sz="900" b="1" dirty="0" smtClean="0">
                <a:latin typeface="Arial Narrow" panose="020B0606020202030204" pitchFamily="34" charset="0"/>
              </a:rPr>
              <a:t>ITH-VI-PO-002-07</a:t>
            </a:r>
            <a:endParaRPr lang="es-MX" sz="900" b="1" dirty="0" smtClean="0">
              <a:latin typeface="Arial Narrow" panose="020B0606020202030204" pitchFamily="34" charset="0"/>
            </a:endParaRPr>
          </a:p>
        </p:txBody>
      </p:sp>
      <p:sp>
        <p:nvSpPr>
          <p:cNvPr id="23" name="CustomShape 1"/>
          <p:cNvSpPr/>
          <p:nvPr/>
        </p:nvSpPr>
        <p:spPr>
          <a:xfrm>
            <a:off x="335360" y="116632"/>
            <a:ext cx="4752528" cy="936104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/>
          <a:lstStyle/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DEPTO. GESTIÓN TECNOLÓGICA Y VINCULACIÓN</a:t>
            </a:r>
          </a:p>
          <a:p>
            <a:pPr>
              <a:lnSpc>
                <a:spcPct val="100000"/>
              </a:lnSpc>
            </a:pPr>
            <a:r>
              <a:rPr lang="es-ES" b="1" spc="-1" dirty="0">
                <a:solidFill>
                  <a:srgbClr val="000000"/>
                </a:solidFill>
                <a:latin typeface="Arial Narrow" panose="020B0606020202030204" pitchFamily="34" charset="0"/>
              </a:rPr>
              <a:t>PROCEDIMIENTO SERVICIO </a:t>
            </a:r>
            <a:r>
              <a:rPr lang="es-ES" b="1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SOCIAL</a:t>
            </a:r>
          </a:p>
          <a:p>
            <a:pPr>
              <a:lnSpc>
                <a:spcPct val="100000"/>
              </a:lnSpc>
            </a:pPr>
            <a:r>
              <a:rPr lang="es-ES" sz="1800" b="1" strike="noStrike" spc="-1" dirty="0" smtClean="0">
                <a:solidFill>
                  <a:srgbClr val="000000"/>
                </a:solidFill>
                <a:latin typeface="Arial Narrow" panose="020B0606020202030204" pitchFamily="34" charset="0"/>
              </a:rPr>
              <a:t>CAJA NEGRA</a:t>
            </a:r>
            <a:endParaRPr lang="es-ES" sz="1800" b="1" strike="noStrike" spc="-1" dirty="0">
              <a:latin typeface="Arial Narrow" panose="020B0606020202030204" pitchFamily="34" charset="0"/>
            </a:endParaRPr>
          </a:p>
        </p:txBody>
      </p:sp>
      <p:sp>
        <p:nvSpPr>
          <p:cNvPr id="24" name="CuadroTexto 23"/>
          <p:cNvSpPr txBox="1"/>
          <p:nvPr/>
        </p:nvSpPr>
        <p:spPr>
          <a:xfrm>
            <a:off x="9120336" y="293177"/>
            <a:ext cx="2140330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Fecha de elaboración: </a:t>
            </a:r>
            <a:r>
              <a:rPr lang="es-MX" sz="1000" b="1" dirty="0" smtClean="0">
                <a:latin typeface="Arial Narrow" panose="020B0606020202030204" pitchFamily="34" charset="0"/>
              </a:rPr>
              <a:t>15 </a:t>
            </a:r>
            <a:r>
              <a:rPr lang="es-MX" sz="1000" b="1" dirty="0" smtClean="0">
                <a:latin typeface="Arial Narrow" panose="020B0606020202030204" pitchFamily="34" charset="0"/>
              </a:rPr>
              <a:t>/ </a:t>
            </a:r>
            <a:r>
              <a:rPr lang="es-MX" sz="1000" b="1" dirty="0" smtClean="0">
                <a:latin typeface="Arial Narrow" panose="020B0606020202030204" pitchFamily="34" charset="0"/>
              </a:rPr>
              <a:t>Marzo</a:t>
            </a:r>
            <a:r>
              <a:rPr lang="es-MX" sz="1000" b="1" dirty="0" smtClean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/ </a:t>
            </a:r>
            <a:r>
              <a:rPr lang="es-MX" sz="1000" b="1" dirty="0" smtClean="0">
                <a:latin typeface="Arial Narrow" panose="020B0606020202030204" pitchFamily="34" charset="0"/>
              </a:rPr>
              <a:t>2022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  <p:sp>
        <p:nvSpPr>
          <p:cNvPr id="25" name="CuadroTexto 24"/>
          <p:cNvSpPr txBox="1"/>
          <p:nvPr/>
        </p:nvSpPr>
        <p:spPr>
          <a:xfrm>
            <a:off x="9136537" y="539398"/>
            <a:ext cx="281198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00" b="1" dirty="0" smtClean="0">
                <a:latin typeface="Arial Narrow" panose="020B0606020202030204" pitchFamily="34" charset="0"/>
              </a:rPr>
              <a:t>Elaboró:</a:t>
            </a:r>
          </a:p>
          <a:p>
            <a:r>
              <a:rPr lang="es-MX" sz="1000" b="1" dirty="0" smtClean="0">
                <a:latin typeface="Arial Narrow" panose="020B0606020202030204" pitchFamily="34" charset="0"/>
              </a:rPr>
              <a:t>     </a:t>
            </a:r>
            <a:r>
              <a:rPr lang="es-MX" sz="1000" b="1" dirty="0" smtClean="0">
                <a:latin typeface="Arial Narrow" panose="020B0606020202030204" pitchFamily="34" charset="0"/>
              </a:rPr>
              <a:t>M.A.N. Ivonne Esmeralda Lizárraga Coronado</a:t>
            </a:r>
            <a:endParaRPr lang="es-MX" sz="1000" b="1" dirty="0" smtClean="0">
              <a:latin typeface="Arial Narrow" panose="020B0606020202030204" pitchFamily="34" charset="0"/>
            </a:endParaRPr>
          </a:p>
          <a:p>
            <a:r>
              <a:rPr lang="es-MX" sz="1000" b="1" dirty="0">
                <a:latin typeface="Arial Narrow" panose="020B0606020202030204" pitchFamily="34" charset="0"/>
              </a:rPr>
              <a:t> </a:t>
            </a:r>
            <a:r>
              <a:rPr lang="es-MX" sz="1000" b="1" dirty="0" smtClean="0">
                <a:latin typeface="Arial Narrow" panose="020B0606020202030204" pitchFamily="34" charset="0"/>
              </a:rPr>
              <a:t>    Jefa </a:t>
            </a:r>
            <a:r>
              <a:rPr lang="es-MX" sz="1000" b="1" dirty="0">
                <a:latin typeface="Arial Narrow" panose="020B0606020202030204" pitchFamily="34" charset="0"/>
              </a:rPr>
              <a:t>de </a:t>
            </a:r>
            <a:r>
              <a:rPr lang="es-MX" sz="1000" b="1" dirty="0" smtClean="0">
                <a:latin typeface="Arial Narrow" panose="020B0606020202030204" pitchFamily="34" charset="0"/>
              </a:rPr>
              <a:t>depto. Gestión Tecnológica y Vinculación</a:t>
            </a:r>
            <a:endParaRPr lang="es-MX" sz="1000" b="1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02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2266</TotalTime>
  <Words>319</Words>
  <Application>Microsoft Office PowerPoint</Application>
  <PresentationFormat>Panorámica</PresentationFormat>
  <Paragraphs>50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Times New Roman</vt:lpstr>
      <vt:lpstr>Tema de Office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Guillermo Salvador Plata Martínez</dc:creator>
  <cp:lastModifiedBy>Ivonne</cp:lastModifiedBy>
  <cp:revision>64</cp:revision>
  <cp:lastPrinted>2019-02-28T21:44:25Z</cp:lastPrinted>
  <dcterms:created xsi:type="dcterms:W3CDTF">2017-10-05T18:52:50Z</dcterms:created>
  <dcterms:modified xsi:type="dcterms:W3CDTF">2022-04-28T03:41:59Z</dcterms:modified>
</cp:coreProperties>
</file>